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Nunito Sans Bold" charset="1" panose="00000800000000000000"/>
      <p:regular r:id="rId20"/>
    </p:embeddedFont>
    <p:embeddedFont>
      <p:font typeface="Nunito Sans" charset="1" panose="00000500000000000000"/>
      <p:regular r:id="rId21"/>
    </p:embeddedFont>
    <p:embeddedFont>
      <p:font typeface="Heebo Black" charset="1" panose="00000A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jpeg" Type="http://schemas.openxmlformats.org/officeDocument/2006/relationships/image"/><Relationship Id="rId4" Target="../media/image2.jpeg" Type="http://schemas.openxmlformats.org/officeDocument/2006/relationships/image"/><Relationship Id="rId5" Target="../media/image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Relationship Id="rId4" Target="../media/image1.png" Type="http://schemas.openxmlformats.org/officeDocument/2006/relationships/image"/><Relationship Id="rId5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jpeg" Type="http://schemas.openxmlformats.org/officeDocument/2006/relationships/image"/><Relationship Id="rId4" Target="../media/image1.png" Type="http://schemas.openxmlformats.org/officeDocument/2006/relationships/image"/><Relationship Id="rId5" Target="../media/image3.jpeg" Type="http://schemas.openxmlformats.org/officeDocument/2006/relationships/image"/><Relationship Id="rId6" Target="../media/image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.png" Type="http://schemas.openxmlformats.org/officeDocument/2006/relationships/image"/><Relationship Id="rId4" Target="../media/image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BB4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1239766">
            <a:off x="15122574" y="-7359470"/>
            <a:ext cx="4803408" cy="9761726"/>
            <a:chOff x="0" y="0"/>
            <a:chExt cx="5001260" cy="101638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26031" t="-10839" r="-94669" b="0"/>
              </a:stretch>
            </a:blip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1239766">
            <a:off x="15565694" y="8231616"/>
            <a:ext cx="4803408" cy="9761726"/>
            <a:chOff x="0" y="0"/>
            <a:chExt cx="5001260" cy="101638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78911" t="-59160" r="-169257" b="-1282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1143000"/>
            <a:ext cx="7924586" cy="2887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258"/>
              </a:lnSpc>
            </a:pPr>
            <a:r>
              <a:rPr lang="en-US" sz="10328" b="true">
                <a:solidFill>
                  <a:srgbClr val="1C2B67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Mobile Price Dataset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4548184"/>
            <a:ext cx="4426396" cy="955168"/>
            <a:chOff x="0" y="0"/>
            <a:chExt cx="8869261" cy="19138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869261" cy="1913890"/>
            </a:xfrm>
            <a:custGeom>
              <a:avLst/>
              <a:gdLst/>
              <a:ahLst/>
              <a:cxnLst/>
              <a:rect r="r" b="b" t="t" l="l"/>
              <a:pathLst>
                <a:path h="1913890" w="8869261">
                  <a:moveTo>
                    <a:pt x="8744800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744801" y="0"/>
                  </a:lnTo>
                  <a:cubicBezTo>
                    <a:pt x="8813381" y="0"/>
                    <a:pt x="8869261" y="55880"/>
                    <a:pt x="8869261" y="124460"/>
                  </a:cubicBezTo>
                  <a:lnTo>
                    <a:pt x="8869261" y="1789430"/>
                  </a:lnTo>
                  <a:cubicBezTo>
                    <a:pt x="8869261" y="1858010"/>
                    <a:pt x="8813381" y="1913890"/>
                    <a:pt x="8744801" y="1913890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371237" y="4765228"/>
            <a:ext cx="408385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spc="96">
                <a:solidFill>
                  <a:srgbClr val="F8F8F8"/>
                </a:solidFill>
                <a:latin typeface="Nunito Sans"/>
                <a:ea typeface="Nunito Sans"/>
                <a:cs typeface="Nunito Sans"/>
                <a:sym typeface="Nunito Sans"/>
              </a:rPr>
              <a:t>PRIYADARSHINI M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28700" y="7485282"/>
            <a:ext cx="2930068" cy="967070"/>
            <a:chOff x="0" y="0"/>
            <a:chExt cx="5484008" cy="180999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484008" cy="1809998"/>
            </a:xfrm>
            <a:custGeom>
              <a:avLst/>
              <a:gdLst/>
              <a:ahLst/>
              <a:cxnLst/>
              <a:rect r="r" b="b" t="t" l="l"/>
              <a:pathLst>
                <a:path h="1809998" w="5484008">
                  <a:moveTo>
                    <a:pt x="5359548" y="1809998"/>
                  </a:moveTo>
                  <a:lnTo>
                    <a:pt x="124460" y="1809998"/>
                  </a:lnTo>
                  <a:cubicBezTo>
                    <a:pt x="55880" y="1809998"/>
                    <a:pt x="0" y="1754118"/>
                    <a:pt x="0" y="168553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548" y="0"/>
                  </a:lnTo>
                  <a:cubicBezTo>
                    <a:pt x="5428128" y="0"/>
                    <a:pt x="5484008" y="55880"/>
                    <a:pt x="5484008" y="124460"/>
                  </a:cubicBezTo>
                  <a:lnTo>
                    <a:pt x="5484008" y="1685538"/>
                  </a:lnTo>
                  <a:cubicBezTo>
                    <a:pt x="5484008" y="1754118"/>
                    <a:pt x="5428128" y="1809998"/>
                    <a:pt x="5359548" y="1809998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302289" y="7674396"/>
            <a:ext cx="2401530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spc="96">
                <a:solidFill>
                  <a:srgbClr val="F8F8F8"/>
                </a:solidFill>
                <a:latin typeface="Nunito Sans"/>
                <a:ea typeface="Nunito Sans"/>
                <a:cs typeface="Nunito Sans"/>
                <a:sym typeface="Nunito Sans"/>
              </a:rPr>
              <a:t>06.11.2024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028700" y="6016733"/>
            <a:ext cx="10948397" cy="1029084"/>
            <a:chOff x="0" y="0"/>
            <a:chExt cx="20361825" cy="191389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0361825" cy="1913890"/>
            </a:xfrm>
            <a:custGeom>
              <a:avLst/>
              <a:gdLst/>
              <a:ahLst/>
              <a:cxnLst/>
              <a:rect r="r" b="b" t="t" l="l"/>
              <a:pathLst>
                <a:path h="1913890" w="20361825">
                  <a:moveTo>
                    <a:pt x="20237365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0237365" y="0"/>
                  </a:lnTo>
                  <a:cubicBezTo>
                    <a:pt x="20305945" y="0"/>
                    <a:pt x="20361825" y="55880"/>
                    <a:pt x="20361825" y="124460"/>
                  </a:cubicBezTo>
                  <a:lnTo>
                    <a:pt x="20361825" y="1789430"/>
                  </a:lnTo>
                  <a:cubicBezTo>
                    <a:pt x="20361825" y="1858010"/>
                    <a:pt x="20305945" y="1913890"/>
                    <a:pt x="20237365" y="1913890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302289" y="6233778"/>
            <a:ext cx="10674808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 spc="96">
                <a:solidFill>
                  <a:srgbClr val="F8F8F8"/>
                </a:solidFill>
                <a:latin typeface="Nunito Sans"/>
                <a:ea typeface="Nunito Sans"/>
                <a:cs typeface="Nunito Sans"/>
                <a:sym typeface="Nunito Sans"/>
              </a:rPr>
              <a:t>DA/DS, Milestone-1,(Python Data exploration project)</a:t>
            </a:r>
          </a:p>
        </p:txBody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1239766">
            <a:off x="12311393" y="2164954"/>
            <a:ext cx="4803408" cy="9761726"/>
            <a:chOff x="0" y="0"/>
            <a:chExt cx="5001260" cy="1016381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5"/>
              <a:stretch>
                <a:fillRect l="-112855" t="0" r="-112855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BB4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23404" y="2016201"/>
            <a:ext cx="9098066" cy="7717277"/>
            <a:chOff x="0" y="0"/>
            <a:chExt cx="15600941" cy="132332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600941" cy="13233229"/>
            </a:xfrm>
            <a:custGeom>
              <a:avLst/>
              <a:gdLst/>
              <a:ahLst/>
              <a:cxnLst/>
              <a:rect r="r" b="b" t="t" l="l"/>
              <a:pathLst>
                <a:path h="13233229" w="15600941">
                  <a:moveTo>
                    <a:pt x="15476480" y="13233229"/>
                  </a:moveTo>
                  <a:lnTo>
                    <a:pt x="124460" y="13233229"/>
                  </a:lnTo>
                  <a:cubicBezTo>
                    <a:pt x="55880" y="13233229"/>
                    <a:pt x="0" y="13177349"/>
                    <a:pt x="0" y="1310876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476480" y="0"/>
                  </a:lnTo>
                  <a:cubicBezTo>
                    <a:pt x="15545060" y="0"/>
                    <a:pt x="15600941" y="55880"/>
                    <a:pt x="15600941" y="124460"/>
                  </a:cubicBezTo>
                  <a:lnTo>
                    <a:pt x="15600941" y="13108769"/>
                  </a:lnTo>
                  <a:cubicBezTo>
                    <a:pt x="15600941" y="13177349"/>
                    <a:pt x="15545060" y="13233229"/>
                    <a:pt x="15476480" y="13233229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338563" y="2335006"/>
            <a:ext cx="8267749" cy="7079667"/>
          </a:xfrm>
          <a:custGeom>
            <a:avLst/>
            <a:gdLst/>
            <a:ahLst/>
            <a:cxnLst/>
            <a:rect r="r" b="b" t="t" l="l"/>
            <a:pathLst>
              <a:path h="7079667" w="8267749">
                <a:moveTo>
                  <a:pt x="0" y="0"/>
                </a:moveTo>
                <a:lnTo>
                  <a:pt x="8267748" y="0"/>
                </a:lnTo>
                <a:lnTo>
                  <a:pt x="8267748" y="7079667"/>
                </a:lnTo>
                <a:lnTo>
                  <a:pt x="0" y="70796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28700"/>
            <a:ext cx="11401553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1C2B67"/>
                </a:solidFill>
                <a:latin typeface="Heebo Black"/>
                <a:ea typeface="Heebo Black"/>
                <a:cs typeface="Heebo Black"/>
                <a:sym typeface="Heebo Black"/>
              </a:rPr>
              <a:t>Segmented Univariate Analysis - Box Plot of RAM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1239766">
            <a:off x="12174113" y="2868519"/>
            <a:ext cx="4803408" cy="9761726"/>
            <a:chOff x="0" y="0"/>
            <a:chExt cx="5001260" cy="101638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t="0" r="-45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78911" t="-59160" r="-169257" b="-1282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D7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19071" y="2098938"/>
            <a:ext cx="10755061" cy="6993887"/>
            <a:chOff x="0" y="0"/>
            <a:chExt cx="18442280" cy="119927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442281" cy="11992793"/>
            </a:xfrm>
            <a:custGeom>
              <a:avLst/>
              <a:gdLst/>
              <a:ahLst/>
              <a:cxnLst/>
              <a:rect r="r" b="b" t="t" l="l"/>
              <a:pathLst>
                <a:path h="11992793" w="18442281">
                  <a:moveTo>
                    <a:pt x="18317820" y="11992793"/>
                  </a:moveTo>
                  <a:lnTo>
                    <a:pt x="124460" y="11992793"/>
                  </a:lnTo>
                  <a:cubicBezTo>
                    <a:pt x="55880" y="11992793"/>
                    <a:pt x="0" y="11936912"/>
                    <a:pt x="0" y="1186833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8317820" y="0"/>
                  </a:lnTo>
                  <a:cubicBezTo>
                    <a:pt x="18386400" y="0"/>
                    <a:pt x="18442281" y="55880"/>
                    <a:pt x="18442281" y="124460"/>
                  </a:cubicBezTo>
                  <a:lnTo>
                    <a:pt x="18442281" y="11868333"/>
                  </a:lnTo>
                  <a:cubicBezTo>
                    <a:pt x="18442281" y="11936912"/>
                    <a:pt x="18386400" y="11992793"/>
                    <a:pt x="18317820" y="11992793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186063" y="2435706"/>
            <a:ext cx="10221079" cy="6320351"/>
          </a:xfrm>
          <a:custGeom>
            <a:avLst/>
            <a:gdLst/>
            <a:ahLst/>
            <a:cxnLst/>
            <a:rect r="r" b="b" t="t" l="l"/>
            <a:pathLst>
              <a:path h="6320351" w="10221079">
                <a:moveTo>
                  <a:pt x="0" y="0"/>
                </a:moveTo>
                <a:lnTo>
                  <a:pt x="10221078" y="0"/>
                </a:lnTo>
                <a:lnTo>
                  <a:pt x="10221078" y="6320351"/>
                </a:lnTo>
                <a:lnTo>
                  <a:pt x="0" y="63203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28700"/>
            <a:ext cx="13056303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1C2B67"/>
                </a:solidFill>
                <a:latin typeface="Heebo Black"/>
                <a:ea typeface="Heebo Black"/>
                <a:cs typeface="Heebo Black"/>
                <a:sym typeface="Heebo Black"/>
              </a:rPr>
              <a:t>Bivariate Analysis - Scatter Plot of RAM vs. Battery Power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1239766">
            <a:off x="13028451" y="4377437"/>
            <a:ext cx="4803408" cy="9761726"/>
            <a:chOff x="0" y="0"/>
            <a:chExt cx="5001260" cy="101638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t="0" r="-45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112855" t="0" r="-112855" b="0"/>
              </a:stretch>
            </a:blip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BB4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977898"/>
            <a:ext cx="18911159" cy="5388807"/>
            <a:chOff x="0" y="0"/>
            <a:chExt cx="40858128" cy="116426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858129" cy="11642679"/>
            </a:xfrm>
            <a:custGeom>
              <a:avLst/>
              <a:gdLst/>
              <a:ahLst/>
              <a:cxnLst/>
              <a:rect r="r" b="b" t="t" l="l"/>
              <a:pathLst>
                <a:path h="11642679" w="40858129">
                  <a:moveTo>
                    <a:pt x="40733669" y="11642679"/>
                  </a:moveTo>
                  <a:lnTo>
                    <a:pt x="124460" y="11642679"/>
                  </a:lnTo>
                  <a:cubicBezTo>
                    <a:pt x="55880" y="11642679"/>
                    <a:pt x="0" y="11586799"/>
                    <a:pt x="0" y="1151821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733669" y="0"/>
                  </a:lnTo>
                  <a:cubicBezTo>
                    <a:pt x="40802247" y="0"/>
                    <a:pt x="40858129" y="55880"/>
                    <a:pt x="40858129" y="124460"/>
                  </a:cubicBezTo>
                  <a:lnTo>
                    <a:pt x="40858129" y="11518219"/>
                  </a:lnTo>
                  <a:cubicBezTo>
                    <a:pt x="40858129" y="11586799"/>
                    <a:pt x="40802247" y="11642679"/>
                    <a:pt x="40733669" y="11642679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4240054" y="2264413"/>
            <a:ext cx="8521149" cy="7186941"/>
            <a:chOff x="0" y="0"/>
            <a:chExt cx="14611671" cy="123238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4611671" cy="12323833"/>
            </a:xfrm>
            <a:custGeom>
              <a:avLst/>
              <a:gdLst/>
              <a:ahLst/>
              <a:cxnLst/>
              <a:rect r="r" b="b" t="t" l="l"/>
              <a:pathLst>
                <a:path h="12323833" w="14611671">
                  <a:moveTo>
                    <a:pt x="14487212" y="12323833"/>
                  </a:moveTo>
                  <a:lnTo>
                    <a:pt x="124460" y="12323833"/>
                  </a:lnTo>
                  <a:cubicBezTo>
                    <a:pt x="55880" y="12323833"/>
                    <a:pt x="0" y="12267953"/>
                    <a:pt x="0" y="12199373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4487212" y="0"/>
                  </a:lnTo>
                  <a:cubicBezTo>
                    <a:pt x="14555792" y="0"/>
                    <a:pt x="14611671" y="55880"/>
                    <a:pt x="14611671" y="124460"/>
                  </a:cubicBezTo>
                  <a:lnTo>
                    <a:pt x="14611671" y="12199373"/>
                  </a:lnTo>
                  <a:cubicBezTo>
                    <a:pt x="14611671" y="12267953"/>
                    <a:pt x="14555792" y="12323833"/>
                    <a:pt x="14487212" y="12323833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4664837" y="2454294"/>
            <a:ext cx="7671584" cy="6807180"/>
          </a:xfrm>
          <a:custGeom>
            <a:avLst/>
            <a:gdLst/>
            <a:ahLst/>
            <a:cxnLst/>
            <a:rect r="r" b="b" t="t" l="l"/>
            <a:pathLst>
              <a:path h="6807180" w="7671584">
                <a:moveTo>
                  <a:pt x="0" y="0"/>
                </a:moveTo>
                <a:lnTo>
                  <a:pt x="7671583" y="0"/>
                </a:lnTo>
                <a:lnTo>
                  <a:pt x="7671583" y="6807180"/>
                </a:lnTo>
                <a:lnTo>
                  <a:pt x="0" y="68071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028700"/>
            <a:ext cx="13056303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1C2B67"/>
                </a:solidFill>
                <a:latin typeface="Heebo Black"/>
                <a:ea typeface="Heebo Black"/>
                <a:cs typeface="Heebo Black"/>
                <a:sym typeface="Heebo Black"/>
              </a:rPr>
              <a:t>Multivariate  Analysis - Heatmap of Correlation Matrix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8BB4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9333" y="1303453"/>
            <a:ext cx="15789333" cy="7056755"/>
            <a:chOff x="0" y="0"/>
            <a:chExt cx="21052445" cy="940900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1388919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690881" indent="-345440" lvl="1">
                <a:lnSpc>
                  <a:spcPts val="3840"/>
                </a:lnSpc>
                <a:buAutoNum type="arabicPeriod" startAt="1"/>
              </a:pPr>
              <a:r>
                <a:rPr lang="en-US" sz="3200">
                  <a:solidFill>
                    <a:srgbClr val="1C2B67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What is the primary focus of this dataset?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1137038" y="984250"/>
              <a:ext cx="17856163" cy="69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This dataset focuses on mobile phone specifications, including attributes.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94178" y="2076027"/>
              <a:ext cx="12664788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>
                  <a:solidFill>
                    <a:srgbClr val="1C2B67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2. What types of values are present in the dataset?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1137038" y="3060277"/>
              <a:ext cx="19915407" cy="14473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The dataset contains numerical values (e.g., battery power, RAM), categorical values (e.g., 4G/5G connectivity), and derived metrics for enhanced analysis.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294178" y="4901353"/>
              <a:ext cx="12664788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>
                  <a:solidFill>
                    <a:srgbClr val="1C2B67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3. Are there any strong correlations in the dataset?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137038" y="5885603"/>
              <a:ext cx="19915407" cy="69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Yes, higher RAM tends to correlate with better performance and battery capacity.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294178" y="6977380"/>
              <a:ext cx="12076433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40"/>
                </a:lnSpc>
              </a:pPr>
              <a:r>
                <a:rPr lang="en-US" sz="3200">
                  <a:solidFill>
                    <a:srgbClr val="1C2B67"/>
                  </a:solidFill>
                  <a:latin typeface="Heebo Black"/>
                  <a:ea typeface="Heebo Black"/>
                  <a:cs typeface="Heebo Black"/>
                  <a:sym typeface="Heebo Black"/>
                </a:rPr>
                <a:t>4. How does RAM influence phone performance?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137038" y="7961630"/>
              <a:ext cx="19915407" cy="14473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80"/>
                </a:lnSpc>
              </a:pPr>
              <a:r>
                <a:rPr lang="en-US" sz="3200">
                  <a:solidFill>
                    <a:srgbClr val="000000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Higher RAM typically leads to better performance, as it supports faster processing and multitasking.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BB4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1239766">
            <a:off x="10711802" y="2888162"/>
            <a:ext cx="4803408" cy="9761726"/>
            <a:chOff x="0" y="0"/>
            <a:chExt cx="5001260" cy="101638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12855" t="0" r="-112855" b="0"/>
              </a:stretch>
            </a:blip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1239766">
            <a:off x="13522983" y="-7000941"/>
            <a:ext cx="4803408" cy="9761726"/>
            <a:chOff x="0" y="0"/>
            <a:chExt cx="5001260" cy="101638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126031" t="-10839" r="-94669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1239766">
            <a:off x="14857596" y="6288335"/>
            <a:ext cx="4803408" cy="9761726"/>
            <a:chOff x="0" y="0"/>
            <a:chExt cx="5001260" cy="1016381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5"/>
              <a:stretch>
                <a:fillRect l="-78911" t="-59160" r="-169257" b="-1282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2570793" y="3877443"/>
            <a:ext cx="6986894" cy="1458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258"/>
              </a:lnSpc>
            </a:pPr>
            <a:r>
              <a:rPr lang="en-US" sz="10328" b="true">
                <a:solidFill>
                  <a:srgbClr val="1C2B67"/>
                </a:solidFill>
                <a:latin typeface="Nunito Sans Bold"/>
                <a:ea typeface="Nunito Sans Bold"/>
                <a:cs typeface="Nunito Sans Bold"/>
                <a:sym typeface="Nunito Sa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D7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672979" y="1028700"/>
            <a:ext cx="4159154" cy="8452439"/>
            <a:chOff x="0" y="0"/>
            <a:chExt cx="5001260" cy="101638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58003" t="0" r="-240128" b="-29121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6524043" y="3815560"/>
            <a:ext cx="10089924" cy="3227587"/>
            <a:chOff x="0" y="0"/>
            <a:chExt cx="21799585" cy="697329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799586" cy="6973299"/>
            </a:xfrm>
            <a:custGeom>
              <a:avLst/>
              <a:gdLst/>
              <a:ahLst/>
              <a:cxnLst/>
              <a:rect r="r" b="b" t="t" l="l"/>
              <a:pathLst>
                <a:path h="6973299" w="21799586">
                  <a:moveTo>
                    <a:pt x="21675125" y="6973299"/>
                  </a:moveTo>
                  <a:lnTo>
                    <a:pt x="124460" y="6973299"/>
                  </a:lnTo>
                  <a:cubicBezTo>
                    <a:pt x="55880" y="6973299"/>
                    <a:pt x="0" y="6917420"/>
                    <a:pt x="0" y="684883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1675125" y="0"/>
                  </a:lnTo>
                  <a:cubicBezTo>
                    <a:pt x="21743705" y="0"/>
                    <a:pt x="21799586" y="55880"/>
                    <a:pt x="21799586" y="124460"/>
                  </a:cubicBezTo>
                  <a:lnTo>
                    <a:pt x="21799586" y="6848839"/>
                  </a:lnTo>
                  <a:cubicBezTo>
                    <a:pt x="21799586" y="6917420"/>
                    <a:pt x="21743705" y="6973299"/>
                    <a:pt x="21675125" y="6973299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6524043" y="1494558"/>
            <a:ext cx="5044962" cy="1176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76"/>
              </a:lnSpc>
            </a:pPr>
            <a:r>
              <a:rPr lang="en-US" sz="7200">
                <a:solidFill>
                  <a:srgbClr val="050F39"/>
                </a:solidFill>
                <a:latin typeface="Nunito Sans"/>
                <a:ea typeface="Nunito Sans"/>
                <a:cs typeface="Nunito Sans"/>
                <a:sym typeface="Nunito Sans"/>
              </a:rPr>
              <a:t>Introduction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003901" y="4288894"/>
            <a:ext cx="9168800" cy="222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8F8F8"/>
                </a:solidFill>
                <a:latin typeface="Nunito Sans"/>
                <a:ea typeface="Nunito Sans"/>
                <a:cs typeface="Nunito Sans"/>
                <a:sym typeface="Nunito Sans"/>
              </a:rPr>
              <a:t>This project analyzes mobile phone specifications (battery, RAM, screen size, camera, etc.) to understand how these features relate to price or market category.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BB4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183856"/>
            <a:ext cx="16230600" cy="7074444"/>
            <a:chOff x="0" y="0"/>
            <a:chExt cx="35066699" cy="1528454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066700" cy="15284549"/>
            </a:xfrm>
            <a:custGeom>
              <a:avLst/>
              <a:gdLst/>
              <a:ahLst/>
              <a:cxnLst/>
              <a:rect r="r" b="b" t="t" l="l"/>
              <a:pathLst>
                <a:path h="15284549" w="35066700">
                  <a:moveTo>
                    <a:pt x="34942239" y="15284548"/>
                  </a:moveTo>
                  <a:lnTo>
                    <a:pt x="124460" y="15284548"/>
                  </a:lnTo>
                  <a:cubicBezTo>
                    <a:pt x="55880" y="15284548"/>
                    <a:pt x="0" y="15228669"/>
                    <a:pt x="0" y="1516008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4942239" y="0"/>
                  </a:lnTo>
                  <a:cubicBezTo>
                    <a:pt x="35010818" y="0"/>
                    <a:pt x="35066700" y="55880"/>
                    <a:pt x="35066700" y="124460"/>
                  </a:cubicBezTo>
                  <a:lnTo>
                    <a:pt x="35066700" y="15160089"/>
                  </a:lnTo>
                  <a:cubicBezTo>
                    <a:pt x="35066700" y="15228669"/>
                    <a:pt x="35010818" y="15284549"/>
                    <a:pt x="34942239" y="15284549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785222" y="4881511"/>
            <a:ext cx="15092907" cy="3780050"/>
          </a:xfrm>
          <a:custGeom>
            <a:avLst/>
            <a:gdLst/>
            <a:ahLst/>
            <a:cxnLst/>
            <a:rect r="r" b="b" t="t" l="l"/>
            <a:pathLst>
              <a:path h="3780050" w="15092907">
                <a:moveTo>
                  <a:pt x="0" y="0"/>
                </a:moveTo>
                <a:lnTo>
                  <a:pt x="15092907" y="0"/>
                </a:lnTo>
                <a:lnTo>
                  <a:pt x="15092907" y="3780050"/>
                </a:lnTo>
                <a:lnTo>
                  <a:pt x="0" y="37800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657153"/>
            <a:ext cx="8437199" cy="1176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76"/>
              </a:lnSpc>
            </a:pPr>
            <a:r>
              <a:rPr lang="en-US" sz="7200">
                <a:solidFill>
                  <a:srgbClr val="050F39"/>
                </a:solidFill>
                <a:latin typeface="Nunito Sans"/>
                <a:ea typeface="Nunito Sans"/>
                <a:cs typeface="Nunito Sans"/>
                <a:sym typeface="Nunito Sans"/>
              </a:rPr>
              <a:t>Data Understanding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49351"/>
            <a:ext cx="8586116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8F8F8"/>
                </a:solidFill>
                <a:latin typeface="Nunito Sans"/>
                <a:ea typeface="Nunito Sans"/>
                <a:cs typeface="Nunito Sans"/>
                <a:sym typeface="Nunito Sans"/>
              </a:rPr>
              <a:t>Number of Rows and Columns : (1000, 21)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306271"/>
            <a:ext cx="5552409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8F8F8"/>
                </a:solidFill>
                <a:latin typeface="Nunito Sans"/>
                <a:ea typeface="Nunito Sans"/>
                <a:cs typeface="Nunito Sans"/>
                <a:sym typeface="Nunito Sans"/>
              </a:rPr>
              <a:t>Data Types : integer, float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063191"/>
            <a:ext cx="469745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8F8F8"/>
                </a:solidFill>
                <a:latin typeface="Nunito Sans"/>
                <a:ea typeface="Nunito Sans"/>
                <a:cs typeface="Nunito Sans"/>
                <a:sym typeface="Nunito Sans"/>
              </a:rPr>
              <a:t>Summary Statistics :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BB4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1580" y="5973780"/>
            <a:ext cx="18911159" cy="5388807"/>
            <a:chOff x="0" y="0"/>
            <a:chExt cx="40858128" cy="116426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858129" cy="11642679"/>
            </a:xfrm>
            <a:custGeom>
              <a:avLst/>
              <a:gdLst/>
              <a:ahLst/>
              <a:cxnLst/>
              <a:rect r="r" b="b" t="t" l="l"/>
              <a:pathLst>
                <a:path h="11642679" w="40858129">
                  <a:moveTo>
                    <a:pt x="40733669" y="11642679"/>
                  </a:moveTo>
                  <a:lnTo>
                    <a:pt x="124460" y="11642679"/>
                  </a:lnTo>
                  <a:cubicBezTo>
                    <a:pt x="55880" y="11642679"/>
                    <a:pt x="0" y="11586799"/>
                    <a:pt x="0" y="1151821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733669" y="0"/>
                  </a:lnTo>
                  <a:cubicBezTo>
                    <a:pt x="40802247" y="0"/>
                    <a:pt x="40858129" y="55880"/>
                    <a:pt x="40858129" y="124460"/>
                  </a:cubicBezTo>
                  <a:lnTo>
                    <a:pt x="40858129" y="11518219"/>
                  </a:lnTo>
                  <a:cubicBezTo>
                    <a:pt x="40858129" y="11586799"/>
                    <a:pt x="40802247" y="11642679"/>
                    <a:pt x="40733669" y="11642679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22997" y="3031773"/>
            <a:ext cx="3918799" cy="6683785"/>
            <a:chOff x="0" y="0"/>
            <a:chExt cx="8466682" cy="1444051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466682" cy="14440519"/>
            </a:xfrm>
            <a:custGeom>
              <a:avLst/>
              <a:gdLst/>
              <a:ahLst/>
              <a:cxnLst/>
              <a:rect r="r" b="b" t="t" l="l"/>
              <a:pathLst>
                <a:path h="14440519" w="8466682">
                  <a:moveTo>
                    <a:pt x="8342222" y="14440519"/>
                  </a:moveTo>
                  <a:lnTo>
                    <a:pt x="124460" y="14440519"/>
                  </a:lnTo>
                  <a:cubicBezTo>
                    <a:pt x="55880" y="14440519"/>
                    <a:pt x="0" y="14384638"/>
                    <a:pt x="0" y="1431605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342223" y="0"/>
                  </a:lnTo>
                  <a:cubicBezTo>
                    <a:pt x="8410802" y="0"/>
                    <a:pt x="8466682" y="55880"/>
                    <a:pt x="8466682" y="124460"/>
                  </a:cubicBezTo>
                  <a:lnTo>
                    <a:pt x="8466682" y="14316058"/>
                  </a:lnTo>
                  <a:cubicBezTo>
                    <a:pt x="8466682" y="14384638"/>
                    <a:pt x="8410802" y="14440519"/>
                    <a:pt x="8342223" y="14440519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7791277" y="3031773"/>
            <a:ext cx="8521149" cy="6683785"/>
            <a:chOff x="0" y="0"/>
            <a:chExt cx="17595840" cy="1380175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595841" cy="13801754"/>
            </a:xfrm>
            <a:custGeom>
              <a:avLst/>
              <a:gdLst/>
              <a:ahLst/>
              <a:cxnLst/>
              <a:rect r="r" b="b" t="t" l="l"/>
              <a:pathLst>
                <a:path h="13801754" w="17595841">
                  <a:moveTo>
                    <a:pt x="17471380" y="13801754"/>
                  </a:moveTo>
                  <a:lnTo>
                    <a:pt x="124460" y="13801754"/>
                  </a:lnTo>
                  <a:cubicBezTo>
                    <a:pt x="55880" y="13801754"/>
                    <a:pt x="0" y="13745874"/>
                    <a:pt x="0" y="1367729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471380" y="0"/>
                  </a:lnTo>
                  <a:cubicBezTo>
                    <a:pt x="17539960" y="0"/>
                    <a:pt x="17595841" y="55880"/>
                    <a:pt x="17595841" y="124460"/>
                  </a:cubicBezTo>
                  <a:lnTo>
                    <a:pt x="17595841" y="13677294"/>
                  </a:lnTo>
                  <a:cubicBezTo>
                    <a:pt x="17595841" y="13745874"/>
                    <a:pt x="17539960" y="13801754"/>
                    <a:pt x="17471380" y="13801754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094218" y="3157575"/>
            <a:ext cx="2776357" cy="6432180"/>
          </a:xfrm>
          <a:custGeom>
            <a:avLst/>
            <a:gdLst/>
            <a:ahLst/>
            <a:cxnLst/>
            <a:rect r="r" b="b" t="t" l="l"/>
            <a:pathLst>
              <a:path h="6432180" w="2776357">
                <a:moveTo>
                  <a:pt x="0" y="0"/>
                </a:moveTo>
                <a:lnTo>
                  <a:pt x="2776357" y="0"/>
                </a:lnTo>
                <a:lnTo>
                  <a:pt x="2776357" y="6432180"/>
                </a:lnTo>
                <a:lnTo>
                  <a:pt x="0" y="64321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402692" y="3527441"/>
            <a:ext cx="7298318" cy="5692448"/>
          </a:xfrm>
          <a:custGeom>
            <a:avLst/>
            <a:gdLst/>
            <a:ahLst/>
            <a:cxnLst/>
            <a:rect r="r" b="b" t="t" l="l"/>
            <a:pathLst>
              <a:path h="5692448" w="7298318">
                <a:moveTo>
                  <a:pt x="0" y="0"/>
                </a:moveTo>
                <a:lnTo>
                  <a:pt x="7298318" y="0"/>
                </a:lnTo>
                <a:lnTo>
                  <a:pt x="7298318" y="5692448"/>
                </a:lnTo>
                <a:lnTo>
                  <a:pt x="0" y="56924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51776" y="712311"/>
            <a:ext cx="7178953" cy="1176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76"/>
              </a:lnSpc>
            </a:pPr>
            <a:r>
              <a:rPr lang="en-US" sz="7200">
                <a:solidFill>
                  <a:srgbClr val="050F39"/>
                </a:solidFill>
                <a:latin typeface="Nunito Sans"/>
                <a:ea typeface="Nunito Sans"/>
                <a:cs typeface="Nunito Sans"/>
                <a:sym typeface="Nunito Sans"/>
              </a:rPr>
              <a:t>Initial Exploration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292854"/>
            <a:ext cx="3070284" cy="56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50F39"/>
                </a:solidFill>
                <a:latin typeface="Nunito Sans"/>
                <a:ea typeface="Nunito Sans"/>
                <a:cs typeface="Nunito Sans"/>
                <a:sym typeface="Nunito Sans"/>
              </a:rPr>
              <a:t>Missing Values 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243697" y="2292854"/>
            <a:ext cx="1774064" cy="56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050F39"/>
                </a:solidFill>
                <a:latin typeface="Nunito Sans"/>
                <a:ea typeface="Nunito Sans"/>
                <a:cs typeface="Nunito Sans"/>
                <a:sym typeface="Nunito Sans"/>
              </a:rPr>
              <a:t>Outlier :</a:t>
            </a:r>
          </a:p>
        </p:txBody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1239766">
            <a:off x="14626149" y="-7137664"/>
            <a:ext cx="4803408" cy="9761726"/>
            <a:chOff x="0" y="0"/>
            <a:chExt cx="5001260" cy="1016381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4"/>
              <a:stretch>
                <a:fillRect l="-45" t="0" r="-45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5"/>
              <a:stretch>
                <a:fillRect l="-126031" t="-10839" r="-94669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BB4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337987"/>
            <a:ext cx="12209355" cy="4157762"/>
            <a:chOff x="0" y="0"/>
            <a:chExt cx="26378677" cy="898296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378678" cy="8982970"/>
            </a:xfrm>
            <a:custGeom>
              <a:avLst/>
              <a:gdLst/>
              <a:ahLst/>
              <a:cxnLst/>
              <a:rect r="r" b="b" t="t" l="l"/>
              <a:pathLst>
                <a:path h="8982970" w="26378678">
                  <a:moveTo>
                    <a:pt x="26254218" y="8982969"/>
                  </a:moveTo>
                  <a:lnTo>
                    <a:pt x="124460" y="8982969"/>
                  </a:lnTo>
                  <a:cubicBezTo>
                    <a:pt x="55880" y="8982969"/>
                    <a:pt x="0" y="8927089"/>
                    <a:pt x="0" y="885850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26254218" y="0"/>
                  </a:lnTo>
                  <a:cubicBezTo>
                    <a:pt x="26322796" y="0"/>
                    <a:pt x="26378678" y="55880"/>
                    <a:pt x="26378678" y="124460"/>
                  </a:cubicBezTo>
                  <a:lnTo>
                    <a:pt x="26378678" y="8858509"/>
                  </a:lnTo>
                  <a:cubicBezTo>
                    <a:pt x="26378678" y="8927089"/>
                    <a:pt x="26322796" y="8982970"/>
                    <a:pt x="26254218" y="8982970"/>
                  </a:cubicBezTo>
                  <a:close/>
                </a:path>
              </a:pathLst>
            </a:custGeom>
            <a:solidFill>
              <a:srgbClr val="D5E0EF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382442" y="5806098"/>
            <a:ext cx="11501871" cy="978458"/>
          </a:xfrm>
          <a:custGeom>
            <a:avLst/>
            <a:gdLst/>
            <a:ahLst/>
            <a:cxnLst/>
            <a:rect r="r" b="b" t="t" l="l"/>
            <a:pathLst>
              <a:path h="978458" w="11501871">
                <a:moveTo>
                  <a:pt x="0" y="0"/>
                </a:moveTo>
                <a:lnTo>
                  <a:pt x="11501871" y="0"/>
                </a:lnTo>
                <a:lnTo>
                  <a:pt x="11501871" y="978458"/>
                </a:lnTo>
                <a:lnTo>
                  <a:pt x="0" y="9784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37484"/>
            <a:ext cx="10367740" cy="1176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76"/>
              </a:lnSpc>
            </a:pPr>
            <a:r>
              <a:rPr lang="en-US" sz="7200">
                <a:solidFill>
                  <a:srgbClr val="050F39"/>
                </a:solidFill>
                <a:latin typeface="Nunito Sans"/>
                <a:ea typeface="Nunito Sans"/>
                <a:cs typeface="Nunito Sans"/>
                <a:sym typeface="Nunito Sans"/>
              </a:rPr>
              <a:t>Missing Values Handling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866197"/>
            <a:ext cx="11809457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Techniques to Detect Missing Values - df.isna().sum()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802163"/>
            <a:ext cx="8663144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Techniques to Handle Missing Values :</a:t>
            </a:r>
          </a:p>
        </p:txBody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1239766">
            <a:off x="12798767" y="4466386"/>
            <a:ext cx="4803408" cy="9761726"/>
            <a:chOff x="0" y="0"/>
            <a:chExt cx="5001260" cy="1016381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t="0" r="-45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78911" t="-59160" r="-169257" b="-1282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D7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89467" y="2208641"/>
            <a:ext cx="4328075" cy="7283958"/>
            <a:chOff x="0" y="0"/>
            <a:chExt cx="8788407" cy="147905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788407" cy="14790500"/>
            </a:xfrm>
            <a:custGeom>
              <a:avLst/>
              <a:gdLst/>
              <a:ahLst/>
              <a:cxnLst/>
              <a:rect r="r" b="b" t="t" l="l"/>
              <a:pathLst>
                <a:path h="14790500" w="8788407">
                  <a:moveTo>
                    <a:pt x="8663947" y="14790500"/>
                  </a:moveTo>
                  <a:lnTo>
                    <a:pt x="124460" y="14790500"/>
                  </a:lnTo>
                  <a:cubicBezTo>
                    <a:pt x="55880" y="14790500"/>
                    <a:pt x="0" y="14734620"/>
                    <a:pt x="0" y="146660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8663947" y="0"/>
                  </a:lnTo>
                  <a:cubicBezTo>
                    <a:pt x="8732527" y="0"/>
                    <a:pt x="8788407" y="55880"/>
                    <a:pt x="8788407" y="124460"/>
                  </a:cubicBezTo>
                  <a:lnTo>
                    <a:pt x="8788407" y="14666040"/>
                  </a:lnTo>
                  <a:cubicBezTo>
                    <a:pt x="8788407" y="14734620"/>
                    <a:pt x="8732527" y="14790500"/>
                    <a:pt x="8663947" y="14790500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7753433" y="2239015"/>
            <a:ext cx="4332486" cy="7283958"/>
            <a:chOff x="0" y="0"/>
            <a:chExt cx="9360466" cy="157372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360467" cy="15737210"/>
            </a:xfrm>
            <a:custGeom>
              <a:avLst/>
              <a:gdLst/>
              <a:ahLst/>
              <a:cxnLst/>
              <a:rect r="r" b="b" t="t" l="l"/>
              <a:pathLst>
                <a:path h="15737210" w="9360467">
                  <a:moveTo>
                    <a:pt x="9236006" y="15737210"/>
                  </a:moveTo>
                  <a:lnTo>
                    <a:pt x="124460" y="15737210"/>
                  </a:lnTo>
                  <a:cubicBezTo>
                    <a:pt x="55880" y="15737210"/>
                    <a:pt x="0" y="15681331"/>
                    <a:pt x="0" y="15612751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9236007" y="0"/>
                  </a:lnTo>
                  <a:cubicBezTo>
                    <a:pt x="9304586" y="0"/>
                    <a:pt x="9360467" y="55880"/>
                    <a:pt x="9360467" y="124460"/>
                  </a:cubicBezTo>
                  <a:lnTo>
                    <a:pt x="9360467" y="15612751"/>
                  </a:lnTo>
                  <a:cubicBezTo>
                    <a:pt x="9360467" y="15681331"/>
                    <a:pt x="9304586" y="15737210"/>
                    <a:pt x="9236007" y="15737210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2184777" y="2473314"/>
            <a:ext cx="3737455" cy="6815360"/>
          </a:xfrm>
          <a:custGeom>
            <a:avLst/>
            <a:gdLst/>
            <a:ahLst/>
            <a:cxnLst/>
            <a:rect r="r" b="b" t="t" l="l"/>
            <a:pathLst>
              <a:path h="6815360" w="3737455">
                <a:moveTo>
                  <a:pt x="0" y="0"/>
                </a:moveTo>
                <a:lnTo>
                  <a:pt x="3737456" y="0"/>
                </a:lnTo>
                <a:lnTo>
                  <a:pt x="3737456" y="6815360"/>
                </a:lnTo>
                <a:lnTo>
                  <a:pt x="0" y="68153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081738" y="2473314"/>
            <a:ext cx="3675877" cy="6815360"/>
          </a:xfrm>
          <a:custGeom>
            <a:avLst/>
            <a:gdLst/>
            <a:ahLst/>
            <a:cxnLst/>
            <a:rect r="r" b="b" t="t" l="l"/>
            <a:pathLst>
              <a:path h="6815360" w="3675877">
                <a:moveTo>
                  <a:pt x="0" y="0"/>
                </a:moveTo>
                <a:lnTo>
                  <a:pt x="3675877" y="0"/>
                </a:lnTo>
                <a:lnTo>
                  <a:pt x="3675877" y="6815360"/>
                </a:lnTo>
                <a:lnTo>
                  <a:pt x="0" y="68153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657153"/>
            <a:ext cx="11057219" cy="1176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76"/>
              </a:lnSpc>
            </a:pPr>
            <a:r>
              <a:rPr lang="en-US" sz="7200">
                <a:solidFill>
                  <a:srgbClr val="050F39"/>
                </a:solidFill>
                <a:latin typeface="Nunito Sans"/>
                <a:ea typeface="Nunito Sans"/>
                <a:cs typeface="Nunito Sans"/>
                <a:sym typeface="Nunito Sans"/>
              </a:rPr>
              <a:t>Before &amp; After Comparison </a:t>
            </a:r>
          </a:p>
        </p:txBody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1239766">
            <a:off x="12743609" y="4642110"/>
            <a:ext cx="4803408" cy="9761726"/>
            <a:chOff x="0" y="0"/>
            <a:chExt cx="5001260" cy="101638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4"/>
              <a:stretch>
                <a:fillRect l="-45" t="0" r="-45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5"/>
              <a:stretch>
                <a:fillRect l="-78911" t="-59160" r="-169257" b="-1282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1239766">
            <a:off x="14377937" y="-5484087"/>
            <a:ext cx="4803408" cy="9761726"/>
            <a:chOff x="0" y="0"/>
            <a:chExt cx="5001260" cy="1016381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4"/>
              <a:stretch>
                <a:fillRect l="-45" t="0" r="-45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6"/>
              <a:stretch>
                <a:fillRect l="-126031" t="-10839" r="-94669" b="0"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D7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899483" y="3804993"/>
            <a:ext cx="7000537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1C2B67"/>
                </a:solidFill>
                <a:latin typeface="Heebo Black"/>
                <a:ea typeface="Heebo Black"/>
                <a:cs typeface="Heebo Black"/>
                <a:sym typeface="Heebo Black"/>
              </a:rPr>
              <a:t>Identification Strategies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899483" y="4867275"/>
            <a:ext cx="7000537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1C2B67"/>
                </a:solidFill>
                <a:latin typeface="Heebo Black"/>
                <a:ea typeface="Heebo Black"/>
                <a:cs typeface="Heebo Black"/>
                <a:sym typeface="Heebo Black"/>
              </a:rPr>
              <a:t>Handling Techniques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899483" y="5934075"/>
            <a:ext cx="7000537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1C2B67"/>
                </a:solidFill>
                <a:latin typeface="Heebo Black"/>
                <a:ea typeface="Heebo Black"/>
                <a:cs typeface="Heebo Black"/>
                <a:sym typeface="Heebo Black"/>
              </a:rPr>
              <a:t>Impact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805319" y="1660033"/>
            <a:ext cx="6837608" cy="1176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76"/>
              </a:lnSpc>
            </a:pPr>
            <a:r>
              <a:rPr lang="en-US" sz="7200">
                <a:solidFill>
                  <a:srgbClr val="050F39"/>
                </a:solidFill>
                <a:latin typeface="Nunito Sans"/>
                <a:ea typeface="Nunito Sans"/>
                <a:cs typeface="Nunito Sans"/>
                <a:sym typeface="Nunito Sans"/>
              </a:rPr>
              <a:t>Outlier Handling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016562" y="1028700"/>
            <a:ext cx="4159154" cy="8452439"/>
            <a:chOff x="0" y="0"/>
            <a:chExt cx="5001260" cy="101638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58003" t="0" r="-240128" b="-29121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8BB4D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42975"/>
            <a:ext cx="9760999" cy="1176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576"/>
              </a:lnSpc>
            </a:pPr>
            <a:r>
              <a:rPr lang="en-US" sz="7200">
                <a:solidFill>
                  <a:srgbClr val="050F39"/>
                </a:solidFill>
                <a:latin typeface="Nunito Sans"/>
                <a:ea typeface="Nunito Sans"/>
                <a:cs typeface="Nunito Sans"/>
                <a:sym typeface="Nunito Sans"/>
              </a:rPr>
              <a:t>Handling Invalid Values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067181"/>
            <a:ext cx="11875268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Found invalid values through range and type checks.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266378"/>
            <a:ext cx="15706596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Imputed invalid values with the mean or capped excessive values at realistic limits.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784663"/>
            <a:ext cx="16012142" cy="1251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Nunito Sans"/>
                <a:ea typeface="Nunito Sans"/>
                <a:cs typeface="Nunito Sans"/>
                <a:sym typeface="Nunito Sans"/>
              </a:rPr>
              <a:t>Replaced negative battery_power values with the mean; capped excessive RAM values to keep data within a reasonable range.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1239766">
            <a:off x="14377937" y="-5484087"/>
            <a:ext cx="4803408" cy="9761726"/>
            <a:chOff x="0" y="0"/>
            <a:chExt cx="5001260" cy="101638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26031" t="-10839" r="-94669" b="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D7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977898"/>
            <a:ext cx="18911159" cy="5388807"/>
            <a:chOff x="0" y="0"/>
            <a:chExt cx="40858128" cy="116426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858129" cy="11642679"/>
            </a:xfrm>
            <a:custGeom>
              <a:avLst/>
              <a:gdLst/>
              <a:ahLst/>
              <a:cxnLst/>
              <a:rect r="r" b="b" t="t" l="l"/>
              <a:pathLst>
                <a:path h="11642679" w="40858129">
                  <a:moveTo>
                    <a:pt x="40733669" y="11642679"/>
                  </a:moveTo>
                  <a:lnTo>
                    <a:pt x="124460" y="11642679"/>
                  </a:lnTo>
                  <a:cubicBezTo>
                    <a:pt x="55880" y="11642679"/>
                    <a:pt x="0" y="11586799"/>
                    <a:pt x="0" y="1151821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733669" y="0"/>
                  </a:lnTo>
                  <a:cubicBezTo>
                    <a:pt x="40802247" y="0"/>
                    <a:pt x="40858129" y="55880"/>
                    <a:pt x="40858129" y="124460"/>
                  </a:cubicBezTo>
                  <a:lnTo>
                    <a:pt x="40858129" y="11518219"/>
                  </a:lnTo>
                  <a:cubicBezTo>
                    <a:pt x="40858129" y="11586799"/>
                    <a:pt x="40802247" y="11642679"/>
                    <a:pt x="40733669" y="11642679"/>
                  </a:cubicBezTo>
                  <a:close/>
                </a:path>
              </a:pathLst>
            </a:custGeom>
            <a:solidFill>
              <a:srgbClr val="F8F8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4240054" y="3325013"/>
            <a:ext cx="8631466" cy="6408465"/>
            <a:chOff x="0" y="0"/>
            <a:chExt cx="17823639" cy="132332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7823639" cy="13233229"/>
            </a:xfrm>
            <a:custGeom>
              <a:avLst/>
              <a:gdLst/>
              <a:ahLst/>
              <a:cxnLst/>
              <a:rect r="r" b="b" t="t" l="l"/>
              <a:pathLst>
                <a:path h="13233229" w="17823639">
                  <a:moveTo>
                    <a:pt x="17699180" y="13233229"/>
                  </a:moveTo>
                  <a:lnTo>
                    <a:pt x="124460" y="13233229"/>
                  </a:lnTo>
                  <a:cubicBezTo>
                    <a:pt x="55880" y="13233229"/>
                    <a:pt x="0" y="13177349"/>
                    <a:pt x="0" y="1310876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699180" y="0"/>
                  </a:lnTo>
                  <a:cubicBezTo>
                    <a:pt x="17767759" y="0"/>
                    <a:pt x="17823639" y="55880"/>
                    <a:pt x="17823639" y="124460"/>
                  </a:cubicBezTo>
                  <a:lnTo>
                    <a:pt x="17823639" y="13108769"/>
                  </a:lnTo>
                  <a:cubicBezTo>
                    <a:pt x="17823639" y="13177349"/>
                    <a:pt x="17767759" y="13233229"/>
                    <a:pt x="17699180" y="13233229"/>
                  </a:cubicBezTo>
                  <a:close/>
                </a:path>
              </a:pathLst>
            </a:custGeom>
            <a:solidFill>
              <a:srgbClr val="1C2B67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4464828" y="3410521"/>
            <a:ext cx="8181917" cy="6237449"/>
          </a:xfrm>
          <a:custGeom>
            <a:avLst/>
            <a:gdLst/>
            <a:ahLst/>
            <a:cxnLst/>
            <a:rect r="r" b="b" t="t" l="l"/>
            <a:pathLst>
              <a:path h="6237449" w="8181917">
                <a:moveTo>
                  <a:pt x="0" y="0"/>
                </a:moveTo>
                <a:lnTo>
                  <a:pt x="8181917" y="0"/>
                </a:lnTo>
                <a:lnTo>
                  <a:pt x="8181917" y="6237449"/>
                </a:lnTo>
                <a:lnTo>
                  <a:pt x="0" y="62374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2975"/>
            <a:ext cx="7527087" cy="1176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76"/>
              </a:lnSpc>
            </a:pPr>
            <a:r>
              <a:rPr lang="en-US" sz="7200">
                <a:solidFill>
                  <a:srgbClr val="050F39"/>
                </a:solidFill>
                <a:latin typeface="Nunito Sans"/>
                <a:ea typeface="Nunito Sans"/>
                <a:cs typeface="Nunito Sans"/>
                <a:sym typeface="Nunito Sans"/>
              </a:rPr>
              <a:t>Data Visualization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2448713"/>
            <a:ext cx="11153341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1C2B67"/>
                </a:solidFill>
                <a:latin typeface="Heebo Black"/>
                <a:ea typeface="Heebo Black"/>
                <a:cs typeface="Heebo Black"/>
                <a:sym typeface="Heebo Black"/>
              </a:rPr>
              <a:t>Univariate Analysis - Histogram of Battery Power</a:t>
            </a:r>
          </a:p>
        </p:txBody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1239766">
            <a:off x="14604796" y="721224"/>
            <a:ext cx="4803408" cy="9761726"/>
            <a:chOff x="0" y="0"/>
            <a:chExt cx="5001260" cy="1016381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t="0" r="-45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126031" t="-10839" r="-94669" b="0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DAGVcdhMutU</dc:identifier>
  <dcterms:modified xsi:type="dcterms:W3CDTF">2011-08-01T06:04:30Z</dcterms:modified>
  <cp:revision>1</cp:revision>
  <dc:title>Mobile Price</dc:title>
</cp:coreProperties>
</file>

<file path=docProps/thumbnail.jpeg>
</file>